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y="10691800" cx="7559675"/>
  <p:notesSz cx="6858000" cy="9144000"/>
  <p:embeddedFontLst>
    <p:embeddedFont>
      <p:font typeface="Open Sans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5" roundtripDataSignature="AMtx7mg4/jhbZdZMZDXi7GHHwo2UIiIqf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font" Target="fonts/OpenSans-bold.fntdata"/><Relationship Id="rId21" Type="http://schemas.openxmlformats.org/officeDocument/2006/relationships/font" Target="fonts/OpenSans-regular.fntdata"/><Relationship Id="rId24" Type="http://schemas.openxmlformats.org/officeDocument/2006/relationships/font" Target="fonts/OpenSans-boldItalic.fntdata"/><Relationship Id="rId23" Type="http://schemas.openxmlformats.org/officeDocument/2006/relationships/font" Target="fonts/OpenSans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5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f81126334d_0_84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3" name="Google Shape;213;gf81126334d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f81126334d_0_117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7" name="Google Shape;227;gf81126334d_0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f81126334d_0_141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1" name="Google Shape;241;gf81126334d_0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f7f8b365c8_1_142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8" name="Google Shape;258;gf7f8b365c8_1_1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31e848ae5dc_1_0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5" name="Google Shape;275;g31e848ae5dc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31e848ae5dc_1_14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0" name="Google Shape;290;g31e848ae5dc_1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113a946d3d2_1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05" name="Google Shape;305;g113a946d3d2_1_4:notes"/>
          <p:cNvSpPr/>
          <p:nvPr>
            <p:ph idx="2" type="sldImg"/>
          </p:nvPr>
        </p:nvSpPr>
        <p:spPr>
          <a:xfrm>
            <a:off x="2520110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f8a48c4d7a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3" name="Google Shape;93;gf8a48c4d7a_0_21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f7f8b365c8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1" name="Google Shape;101;gf7f8b365c8_2_0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f81126334d_0_23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2" name="Google Shape;122;gf81126334d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f81126334d_0_6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gf81126334d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3336b481c27_0_0:notes"/>
          <p:cNvSpPr/>
          <p:nvPr>
            <p:ph idx="2" type="sldImg"/>
          </p:nvPr>
        </p:nvSpPr>
        <p:spPr>
          <a:xfrm>
            <a:off x="2217738" y="685800"/>
            <a:ext cx="2422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0" name="Google Shape;150;g3336b481c2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f81126334d_0_42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4" name="Google Shape;164;gf81126334d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f7f8b365c8_1_23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9" name="Google Shape;179;gf7f8b365c8_1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f81126334d_0_64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6" name="Google Shape;196;gf81126334d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ctrTitle"/>
          </p:nvPr>
        </p:nvSpPr>
        <p:spPr>
          <a:xfrm>
            <a:off x="945000" y="1749826"/>
            <a:ext cx="5670000" cy="3722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" type="subTitle"/>
          </p:nvPr>
        </p:nvSpPr>
        <p:spPr>
          <a:xfrm>
            <a:off x="945000" y="5615776"/>
            <a:ext cx="5670000" cy="258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3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1" type="body"/>
          </p:nvPr>
        </p:nvSpPr>
        <p:spPr>
          <a:xfrm rot="5400000">
            <a:off x="388050" y="2977950"/>
            <a:ext cx="6783900" cy="65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2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2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type="title"/>
          </p:nvPr>
        </p:nvSpPr>
        <p:spPr>
          <a:xfrm rot="5400000">
            <a:off x="1694700" y="4284600"/>
            <a:ext cx="9060900" cy="163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" type="body"/>
          </p:nvPr>
        </p:nvSpPr>
        <p:spPr>
          <a:xfrm rot="5400000">
            <a:off x="-1612725" y="2701800"/>
            <a:ext cx="9060900" cy="47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519750" y="2846250"/>
            <a:ext cx="65205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515813" y="2665576"/>
            <a:ext cx="6520500" cy="444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515813" y="7155226"/>
            <a:ext cx="6520500" cy="23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519750" y="2846250"/>
            <a:ext cx="32130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3827250" y="2846250"/>
            <a:ext cx="32130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title"/>
          </p:nvPr>
        </p:nvSpPr>
        <p:spPr>
          <a:xfrm>
            <a:off x="520735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" type="body"/>
          </p:nvPr>
        </p:nvSpPr>
        <p:spPr>
          <a:xfrm>
            <a:off x="520735" y="2621026"/>
            <a:ext cx="3198300" cy="1284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7"/>
          <p:cNvSpPr txBox="1"/>
          <p:nvPr>
            <p:ph idx="2" type="body"/>
          </p:nvPr>
        </p:nvSpPr>
        <p:spPr>
          <a:xfrm>
            <a:off x="520735" y="3905550"/>
            <a:ext cx="3198300" cy="57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3" type="body"/>
          </p:nvPr>
        </p:nvSpPr>
        <p:spPr>
          <a:xfrm>
            <a:off x="3827250" y="2621026"/>
            <a:ext cx="3213900" cy="1284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7"/>
          <p:cNvSpPr txBox="1"/>
          <p:nvPr>
            <p:ph idx="4" type="body"/>
          </p:nvPr>
        </p:nvSpPr>
        <p:spPr>
          <a:xfrm>
            <a:off x="3827250" y="3905550"/>
            <a:ext cx="3213900" cy="57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title"/>
          </p:nvPr>
        </p:nvSpPr>
        <p:spPr>
          <a:xfrm>
            <a:off x="520735" y="712800"/>
            <a:ext cx="2438400" cy="2494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1" type="body"/>
          </p:nvPr>
        </p:nvSpPr>
        <p:spPr>
          <a:xfrm>
            <a:off x="3213985" y="1539450"/>
            <a:ext cx="3827100" cy="75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0"/>
          <p:cNvSpPr txBox="1"/>
          <p:nvPr>
            <p:ph idx="2" type="body"/>
          </p:nvPr>
        </p:nvSpPr>
        <p:spPr>
          <a:xfrm>
            <a:off x="520735" y="3207600"/>
            <a:ext cx="2438400" cy="5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0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/>
          <p:nvPr>
            <p:ph type="title"/>
          </p:nvPr>
        </p:nvSpPr>
        <p:spPr>
          <a:xfrm>
            <a:off x="520735" y="712800"/>
            <a:ext cx="2438400" cy="2494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/>
          <p:nvPr>
            <p:ph idx="2" type="pic"/>
          </p:nvPr>
        </p:nvSpPr>
        <p:spPr>
          <a:xfrm>
            <a:off x="3213985" y="1539450"/>
            <a:ext cx="3827100" cy="75981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520735" y="3207600"/>
            <a:ext cx="2438400" cy="5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1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1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519750" y="2846250"/>
            <a:ext cx="65205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Relationship Id="rId4" Type="http://schemas.openxmlformats.org/officeDocument/2006/relationships/image" Target="../media/image7.png"/><Relationship Id="rId5" Type="http://schemas.openxmlformats.org/officeDocument/2006/relationships/image" Target="../media/image3.png"/><Relationship Id="rId6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Relationship Id="rId4" Type="http://schemas.openxmlformats.org/officeDocument/2006/relationships/image" Target="../media/image9.png"/><Relationship Id="rId5" Type="http://schemas.openxmlformats.org/officeDocument/2006/relationships/hyperlink" Target="https://tinyurl.com/openedrec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Relationship Id="rId4" Type="http://schemas.openxmlformats.org/officeDocument/2006/relationships/image" Target="../media/image9.png"/><Relationship Id="rId5" Type="http://schemas.openxmlformats.org/officeDocument/2006/relationships/hyperlink" Target="https://tinyurl.com/openedrec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Relationship Id="rId4" Type="http://schemas.openxmlformats.org/officeDocument/2006/relationships/image" Target="../media/image4.png"/><Relationship Id="rId5" Type="http://schemas.openxmlformats.org/officeDocument/2006/relationships/hyperlink" Target="https://tinyurl.com/openedrec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Relationship Id="rId4" Type="http://schemas.openxmlformats.org/officeDocument/2006/relationships/image" Target="../media/image4.png"/><Relationship Id="rId5" Type="http://schemas.openxmlformats.org/officeDocument/2006/relationships/hyperlink" Target="https://tinyurl.com/openedrec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.png"/><Relationship Id="rId4" Type="http://schemas.openxmlformats.org/officeDocument/2006/relationships/hyperlink" Target="https://tinyurl.com/openedrec" TargetMode="External"/><Relationship Id="rId5" Type="http://schemas.openxmlformats.org/officeDocument/2006/relationships/image" Target="../media/image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9.png"/><Relationship Id="rId4" Type="http://schemas.openxmlformats.org/officeDocument/2006/relationships/hyperlink" Target="https://tinyurl.com/openedrec" TargetMode="External"/><Relationship Id="rId5" Type="http://schemas.openxmlformats.org/officeDocument/2006/relationships/image" Target="../media/image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9.png"/><Relationship Id="rId4" Type="http://schemas.openxmlformats.org/officeDocument/2006/relationships/image" Target="../media/image7.png"/><Relationship Id="rId11" Type="http://schemas.openxmlformats.org/officeDocument/2006/relationships/hyperlink" Target="https://creativecommons.org/licenses/by/4.0/" TargetMode="External"/><Relationship Id="rId10" Type="http://schemas.openxmlformats.org/officeDocument/2006/relationships/hyperlink" Target="https://sparceurope.org/what-we-do/open-education/europeannetwork-openeducation-librarians/" TargetMode="External"/><Relationship Id="rId12" Type="http://schemas.openxmlformats.org/officeDocument/2006/relationships/hyperlink" Target="https://creativecommons.org/licenses/by/4.0/" TargetMode="External"/><Relationship Id="rId9" Type="http://schemas.openxmlformats.org/officeDocument/2006/relationships/hyperlink" Target="https://sparceurope.org/" TargetMode="External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hyperlink" Target="https://doi.org/10.5281/zenodo.5568482" TargetMode="External"/><Relationship Id="rId8" Type="http://schemas.openxmlformats.org/officeDocument/2006/relationships/hyperlink" Target="https://sparceurope.org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Relationship Id="rId4" Type="http://schemas.openxmlformats.org/officeDocument/2006/relationships/hyperlink" Target="https://sparceurope.org/what-we-do/open-education/europeannetwork-openeducation-librarians/" TargetMode="External"/><Relationship Id="rId9" Type="http://schemas.openxmlformats.org/officeDocument/2006/relationships/hyperlink" Target="https://creativecommons.org/licenses/by/4.0/" TargetMode="External"/><Relationship Id="rId5" Type="http://schemas.openxmlformats.org/officeDocument/2006/relationships/hyperlink" Target="https://sparceurope.org/what-we-do/open-education/europeannetwork-openeducation-librarians/" TargetMode="External"/><Relationship Id="rId6" Type="http://schemas.openxmlformats.org/officeDocument/2006/relationships/hyperlink" Target="https://sparceurope.org/what-we-do/open-education/europeannetwork-openeducation-librarians/" TargetMode="External"/><Relationship Id="rId7" Type="http://schemas.openxmlformats.org/officeDocument/2006/relationships/hyperlink" Target="https://doi.org/10.5281/zenodo.5568482" TargetMode="External"/><Relationship Id="rId8" Type="http://schemas.openxmlformats.org/officeDocument/2006/relationships/hyperlink" Target="https://sparceurope.org/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9.png"/><Relationship Id="rId5" Type="http://schemas.openxmlformats.org/officeDocument/2006/relationships/hyperlink" Target="https://zenodo.org/doi/10.5281/zenodo.5568482" TargetMode="External"/><Relationship Id="rId6" Type="http://schemas.openxmlformats.org/officeDocument/2006/relationships/hyperlink" Target="https://sparceurope.org/" TargetMode="External"/><Relationship Id="rId7" Type="http://schemas.openxmlformats.org/officeDocument/2006/relationships/hyperlink" Target="https://creativecommons.org/licenses/by/4.0/" TargetMode="External"/><Relationship Id="rId8" Type="http://schemas.openxmlformats.org/officeDocument/2006/relationships/hyperlink" Target="https://tinyurl.com/openedrec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9.png"/><Relationship Id="rId5" Type="http://schemas.openxmlformats.org/officeDocument/2006/relationships/hyperlink" Target="https://tinyurl.com/openedrec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9.png"/><Relationship Id="rId5" Type="http://schemas.openxmlformats.org/officeDocument/2006/relationships/hyperlink" Target="https://tinyurl.com/openedrec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9.png"/><Relationship Id="rId5" Type="http://schemas.openxmlformats.org/officeDocument/2006/relationships/hyperlink" Target="https://tinyurl.com/openedrec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Relationship Id="rId4" Type="http://schemas.openxmlformats.org/officeDocument/2006/relationships/image" Target="../media/image4.png"/><Relationship Id="rId5" Type="http://schemas.openxmlformats.org/officeDocument/2006/relationships/hyperlink" Target="https://tinyurl.com/openedrec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Relationship Id="rId4" Type="http://schemas.openxmlformats.org/officeDocument/2006/relationships/image" Target="../media/image4.png"/><Relationship Id="rId5" Type="http://schemas.openxmlformats.org/officeDocument/2006/relationships/hyperlink" Target="https://tinyurl.com/openedrec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Relationship Id="rId4" Type="http://schemas.openxmlformats.org/officeDocument/2006/relationships/image" Target="../media/image4.png"/><Relationship Id="rId5" Type="http://schemas.openxmlformats.org/officeDocument/2006/relationships/hyperlink" Target="https://tinyurl.com/openedrec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246405"/>
            <a:ext cx="4651251" cy="3531075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1427655" y="1086521"/>
            <a:ext cx="2934739" cy="1477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REA</a:t>
            </a:r>
            <a:b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BÁSICOS</a:t>
            </a:r>
            <a:endParaRPr b="0" i="0" sz="6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"/>
          <p:cNvSpPr txBox="1"/>
          <p:nvPr/>
        </p:nvSpPr>
        <p:spPr>
          <a:xfrm>
            <a:off x="570907" y="4195058"/>
            <a:ext cx="6418200" cy="2031497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0" lang="en-DE" sz="4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CONJUNTO DE HERRAMIENTAS DE ENOEL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7" name="Google Shape;87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95024" y="8441623"/>
            <a:ext cx="1751480" cy="985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081135" y="7456423"/>
            <a:ext cx="3379258" cy="98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98140" y="9578962"/>
            <a:ext cx="2363700" cy="827036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"/>
          <p:cNvSpPr txBox="1"/>
          <p:nvPr/>
        </p:nvSpPr>
        <p:spPr>
          <a:xfrm>
            <a:off x="-413110" y="6319226"/>
            <a:ext cx="8386200" cy="985057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en-DE" sz="2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Usa nuestras plantillas para impulsar la Educación Abierta</a:t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f81126334d_0_84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gf81126334d_0_84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gf81126334d_0_84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gf81126334d_0_84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9" name="Google Shape;219;gf81126334d_0_8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gf81126334d_0_8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gf81126334d_0_84"/>
          <p:cNvSpPr txBox="1"/>
          <p:nvPr/>
        </p:nvSpPr>
        <p:spPr>
          <a:xfrm>
            <a:off x="501325" y="3936850"/>
            <a:ext cx="5523000" cy="57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las </a:t>
            </a:r>
            <a:r>
              <a:rPr b="1" i="0" lang="en-DE" sz="1800" u="none" cap="none" strike="noStrike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instituciones</a:t>
            </a:r>
            <a:endParaRPr b="1" i="0" sz="1800" u="none" cap="none" strike="noStrike">
              <a:solidFill>
                <a:srgbClr val="34C3E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sz="1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Promover economías de escala:</a:t>
            </a:r>
            <a:r>
              <a:rPr b="1" lang="en-DE" sz="1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DE" sz="1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los REA son gratuitos en línea, asequibles en forma impresa, se pueden guardar para siempre y se actualizan fácilmente. Los recursos que de otro modo se destinarían a la compra de libros de texto pueden redirigirse hacia la tecnología, mejorar la instrucción o reducir la deuda.</a:t>
            </a:r>
            <a:endParaRPr i="0" sz="1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sz="1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Apoyar el desarrollo del cuerpo docente: </a:t>
            </a:r>
            <a:r>
              <a:rPr lang="en-DE" sz="1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fomentar y mejorar el acceso y el uso de los REA; el aprendizaje entre pares de miembros del cuerpo docente de diferentes instituciones; así como la calidad de los materiales educativos.</a:t>
            </a:r>
            <a:endParaRPr b="0" i="0" sz="1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sz="1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Aprovechar al máximo las inversiones públicas:</a:t>
            </a:r>
            <a:r>
              <a:rPr b="0" i="0" lang="en-DE" sz="1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DE" sz="1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los recursos provenientes de la financiación pública se utilizan para crear conocimiento público y se comparten transversalmente a través de múltiples instituciones con gastos adicionales reducidos.</a:t>
            </a:r>
            <a:endParaRPr b="0" i="0" sz="1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sz="1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Apoyar la autopromoción: </a:t>
            </a:r>
            <a:r>
              <a:rPr b="0" i="0" lang="en-DE" sz="1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la imagen pública de la institución puede beneficiarse en gran medida de sus REA de calidad compartidos y reutilizados.</a:t>
            </a:r>
            <a:endParaRPr b="0" i="0" sz="1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sz="1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Apoyar la colaboración internacional: </a:t>
            </a:r>
            <a:r>
              <a:rPr b="0" i="0" lang="en-DE" sz="1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Trabajar con REA aumenta la visibilidad de la institución, mejorando su reputación a nivel internacional a través de la colaboración activa con otras instituciones a nivel mundial.</a:t>
            </a:r>
            <a:endParaRPr b="1" i="0" sz="1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2" name="Google Shape;222;gf81126334d_0_84"/>
          <p:cNvSpPr txBox="1"/>
          <p:nvPr/>
        </p:nvSpPr>
        <p:spPr>
          <a:xfrm>
            <a:off x="2357725" y="459425"/>
            <a:ext cx="4899418" cy="169274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"Los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Recursos de Educación Abierta (REA)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son materiales de aprendizaje, enseñanza e investigación en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cualquier formato y medio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que reside en el dominio público, o que están bajo los derechos de autor que han sido lanzados bajo una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licencia abierta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que permiten un acceso sin coste, reutilización, definición nuevos objetivos, adaptación y redistribución por terceros"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3" name="Google Shape;223;gf81126334d_0_84"/>
          <p:cNvSpPr txBox="1"/>
          <p:nvPr/>
        </p:nvSpPr>
        <p:spPr>
          <a:xfrm>
            <a:off x="493200" y="2171546"/>
            <a:ext cx="7151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 las Recomendaciones sobre las Fuentes de Educación Abierta de la UNESCO</a:t>
            </a: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gf81126334d_0_84"/>
          <p:cNvSpPr txBox="1"/>
          <p:nvPr/>
        </p:nvSpPr>
        <p:spPr>
          <a:xfrm>
            <a:off x="650575" y="640969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REA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BÁSICOS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f81126334d_0_117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gf81126334d_0_117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gf81126334d_0_117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gf81126334d_0_117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3" name="Google Shape;233;gf81126334d_0_1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gf81126334d_0_1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gf81126334d_0_117"/>
          <p:cNvSpPr txBox="1"/>
          <p:nvPr/>
        </p:nvSpPr>
        <p:spPr>
          <a:xfrm>
            <a:off x="501325" y="4191960"/>
            <a:ext cx="5122800" cy="43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las </a:t>
            </a:r>
            <a:r>
              <a:rPr b="1" i="0" lang="en-DE" sz="1800" u="none" cap="none" strike="noStrike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instituciones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sz="16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DE" sz="1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Facilitar la matriculación/captación de estudiantes: </a:t>
            </a:r>
            <a:br>
              <a:rPr b="1" i="0" lang="en-DE" sz="1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DE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el uso de REA aumenta la participación en la educación superior al ampliar el acceso a estudiantes no tradicionales que toman decisiones en función de la calidad de los materiales educativos que se ofrecen.</a:t>
            </a:r>
            <a:endParaRPr sz="16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sz="16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DE" sz="1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Aumentar la fidelización de exalumnos: </a:t>
            </a:r>
            <a:br>
              <a:rPr b="1" i="0" lang="en-DE" sz="1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DE" sz="1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Ofrecer REA de calidad a los exalumnos ayuda a la institución a mantener activo el vínculo con ellos.</a:t>
            </a:r>
            <a:endParaRPr b="1" i="0" sz="15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6" name="Google Shape;236;gf81126334d_0_117"/>
          <p:cNvSpPr txBox="1"/>
          <p:nvPr/>
        </p:nvSpPr>
        <p:spPr>
          <a:xfrm>
            <a:off x="2357725" y="459425"/>
            <a:ext cx="4899418" cy="169274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"Los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Recursos de Educación Abierta (REA)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son materiales de aprendizaje, enseñanza e investigación en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cualquier formato y medio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que reside en el dominio público, o que están bajo los derechos de autor que han sido lanzados bajo una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licencia abierta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que permiten un acceso sin coste, reutilización, definición nuevos objetivos, adaptación y redistribución por terceros"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7" name="Google Shape;237;gf81126334d_0_117"/>
          <p:cNvSpPr txBox="1"/>
          <p:nvPr/>
        </p:nvSpPr>
        <p:spPr>
          <a:xfrm>
            <a:off x="493200" y="2171546"/>
            <a:ext cx="7151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 las Recomendaciones sobre las Fuentes de Educación Abierta de la UNESCO</a:t>
            </a: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gf81126334d_0_117"/>
          <p:cNvSpPr txBox="1"/>
          <p:nvPr/>
        </p:nvSpPr>
        <p:spPr>
          <a:xfrm>
            <a:off x="650575" y="640969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REA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BÁSICOS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f81126334d_0_141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gf81126334d_0_141"/>
          <p:cNvSpPr/>
          <p:nvPr/>
        </p:nvSpPr>
        <p:spPr>
          <a:xfrm>
            <a:off x="182325" y="3899650"/>
            <a:ext cx="7228200" cy="57942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gf81126334d_0_141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6" name="Google Shape;246;gf81126334d_0_1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gf81126334d_0_141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8" name="Google Shape;248;gf81126334d_0_1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gf81126334d_0_14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gf81126334d_0_141"/>
          <p:cNvSpPr txBox="1"/>
          <p:nvPr/>
        </p:nvSpPr>
        <p:spPr>
          <a:xfrm>
            <a:off x="1610400" y="4065975"/>
            <a:ext cx="5375100" cy="63706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800" u="none" cap="none" strike="noStrike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i="0" lang="en-DE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todos</a:t>
            </a:r>
            <a:endParaRPr b="1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1" name="Google Shape;251;gf81126334d_0_141"/>
          <p:cNvSpPr/>
          <p:nvPr/>
        </p:nvSpPr>
        <p:spPr>
          <a:xfrm>
            <a:off x="-12078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gf81126334d_0_141"/>
          <p:cNvSpPr txBox="1"/>
          <p:nvPr/>
        </p:nvSpPr>
        <p:spPr>
          <a:xfrm>
            <a:off x="1663700" y="4445200"/>
            <a:ext cx="5670300" cy="518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Liberar la  información: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 conocimiento se puede compartir en general liberando recursos educativos a través de licencias, para cualquier persona interesada</a:t>
            </a:r>
            <a:b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Transferir conocimiento: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recursos educativos creados con los impuestos públicos están disponibles para el público, son reutilizables y compartibles.</a:t>
            </a:r>
            <a:b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Ha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cer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que el aprendizaje dure toda la vida: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estar actualizado y brindar un aprendizaje continuo es más asequible para todos, reduciendo la distancia entre las oportunidades abiertas formales, informales y no formales.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Impulsar la igualdad: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recursos gratuitos en línea facilitan la entrega del mismo conocimiento de calidad a todos, independientemente de su estatus social y económico.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Promover la diversidad y la inclusión: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los materiales REA, que se pueden compartir y acceder fácilmente a través de Internet, son una gran herramienta para descubrir y familiarizarse con diferentes puntos de vista.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Fomentar la ciencia ciudadana: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el conocimiento puede ser creado por todos, y la disponibilidad de materiales facilita que las personas continúen adquiriendo conocimiento.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3" name="Google Shape;253;gf81126334d_0_141"/>
          <p:cNvSpPr txBox="1"/>
          <p:nvPr/>
        </p:nvSpPr>
        <p:spPr>
          <a:xfrm>
            <a:off x="2357725" y="459425"/>
            <a:ext cx="4899418" cy="169274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"Los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Recursos de Educación Abierta (REA)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son materiales de aprendizaje, enseñanza e investigación en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cualquier formato y medio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que reside en el dominio público, o que están bajo los derechos de autor que han sido lanzados bajo una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licencia abierta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que permiten un acceso sin coste, reutilización, definición nuevos objetivos, adaptación y redistribución por terceros"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4" name="Google Shape;254;gf81126334d_0_141"/>
          <p:cNvSpPr txBox="1"/>
          <p:nvPr/>
        </p:nvSpPr>
        <p:spPr>
          <a:xfrm>
            <a:off x="493200" y="2171546"/>
            <a:ext cx="7151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 las Recomendaciones sobre las Fuentes de Educación Abierta de la UNESCO</a:t>
            </a: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gf81126334d_0_141"/>
          <p:cNvSpPr txBox="1"/>
          <p:nvPr/>
        </p:nvSpPr>
        <p:spPr>
          <a:xfrm>
            <a:off x="650575" y="640969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REA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BÁSICOS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f7f8b365c8_1_142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gf7f8b365c8_1_142"/>
          <p:cNvSpPr/>
          <p:nvPr/>
        </p:nvSpPr>
        <p:spPr>
          <a:xfrm>
            <a:off x="182300" y="3899650"/>
            <a:ext cx="7228200" cy="57942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gf7f8b365c8_1_142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3" name="Google Shape;263;gf7f8b365c8_1_1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gf7f8b365c8_1_142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5" name="Google Shape;265;gf7f8b365c8_1_1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gf7f8b365c8_1_1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gf7f8b365c8_1_142"/>
          <p:cNvSpPr txBox="1"/>
          <p:nvPr/>
        </p:nvSpPr>
        <p:spPr>
          <a:xfrm>
            <a:off x="1610399" y="4209350"/>
            <a:ext cx="5646600" cy="57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i="0" lang="en-DE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todos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8" name="Google Shape;268;gf7f8b365c8_1_142"/>
          <p:cNvSpPr txBox="1"/>
          <p:nvPr/>
        </p:nvSpPr>
        <p:spPr>
          <a:xfrm>
            <a:off x="1873250" y="5367900"/>
            <a:ext cx="5112300" cy="29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Aumentar la calidad: 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Cualquiera puede aportar mejoras en la calidad de los REA simplemente pidiendo aclaraciones, sin acceso no hay preguntas, sin preguntas no hay dudas, sin dudas no hay mejoras.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Expand</a:t>
            </a: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ir</a:t>
            </a: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los </a:t>
            </a: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horizontes</a:t>
            </a: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los REA son una forma maravillosa de compartir conocimientos a través de las fronteras que permiten adaptaciones que realmente funcion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 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 nivel local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gf7f8b365c8_1_142"/>
          <p:cNvSpPr/>
          <p:nvPr/>
        </p:nvSpPr>
        <p:spPr>
          <a:xfrm>
            <a:off x="-12078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gf7f8b365c8_1_142"/>
          <p:cNvSpPr txBox="1"/>
          <p:nvPr/>
        </p:nvSpPr>
        <p:spPr>
          <a:xfrm>
            <a:off x="2357725" y="459425"/>
            <a:ext cx="4899418" cy="169274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"Los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Recursos de Educación Abierta (REA)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son materiales de aprendizaje, enseñanza e investigación en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cualquier formato y medio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que reside en el dominio público, o que están bajo los derechos de autor que han sido lanzados bajo una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licencia abierta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que permiten un acceso sin coste, reutilización, definición nuevos objetivos, adaptación y redistribución por terceros"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1" name="Google Shape;271;gf7f8b365c8_1_142"/>
          <p:cNvSpPr txBox="1"/>
          <p:nvPr/>
        </p:nvSpPr>
        <p:spPr>
          <a:xfrm>
            <a:off x="493200" y="2171546"/>
            <a:ext cx="7151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 las Recomendaciones sobre las Fuentes de Educación Abierta de la UNESCO</a:t>
            </a: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gf7f8b365c8_1_142"/>
          <p:cNvSpPr txBox="1"/>
          <p:nvPr/>
        </p:nvSpPr>
        <p:spPr>
          <a:xfrm>
            <a:off x="650575" y="640969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REA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BÁSICOS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31e848ae5dc_1_0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g31e848ae5dc_1_0"/>
          <p:cNvSpPr/>
          <p:nvPr/>
        </p:nvSpPr>
        <p:spPr>
          <a:xfrm>
            <a:off x="182325" y="3498850"/>
            <a:ext cx="7228200" cy="6336900"/>
          </a:xfrm>
          <a:prstGeom prst="rect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g31e848ae5dc_1_0"/>
          <p:cNvSpPr/>
          <p:nvPr/>
        </p:nvSpPr>
        <p:spPr>
          <a:xfrm>
            <a:off x="2412525" y="2219250"/>
            <a:ext cx="2767800" cy="2672400"/>
          </a:xfrm>
          <a:prstGeom prst="ellipse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g31e848ae5dc_1_0"/>
          <p:cNvSpPr/>
          <p:nvPr/>
        </p:nvSpPr>
        <p:spPr>
          <a:xfrm>
            <a:off x="-13602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1" name="Google Shape;281;g31e848ae5dc_1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g31e848ae5dc_1_0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" name="Google Shape;283;g31e848ae5dc_1_0"/>
          <p:cNvSpPr txBox="1"/>
          <p:nvPr/>
        </p:nvSpPr>
        <p:spPr>
          <a:xfrm>
            <a:off x="493200" y="19247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From UNESCO Recommendation on Open Educational Resources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4" name="Google Shape;284;g31e848ae5dc_1_0"/>
          <p:cNvSpPr txBox="1"/>
          <p:nvPr/>
        </p:nvSpPr>
        <p:spPr>
          <a:xfrm>
            <a:off x="2357725" y="459425"/>
            <a:ext cx="46293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"Open Educational Resources (OER)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are learning, teaching and research materials in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any format and medium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that reside in the public domain or are under copyright that have been released under an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open license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that permit no-cost access, re-use, re-purpose, adaptation and redistribution by others."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85" name="Google Shape;285;g31e848ae5dc_1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g31e848ae5dc_1_0"/>
          <p:cNvSpPr txBox="1"/>
          <p:nvPr/>
        </p:nvSpPr>
        <p:spPr>
          <a:xfrm>
            <a:off x="1414375" y="3899775"/>
            <a:ext cx="5996100" cy="601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Apoyar el desarrollo profesional: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Comprometerse a nivel bibliotecario, institucional, nacional o internacional con la gobernanza de los REA y la EA puede constituir una oportunidad de desarrollo profesional y una vía de crecimiento fuera de los campos de especialización "tradicionales" o más establecidos (por ejemplo, formación de colecciones, metadatos, etc.)</a:t>
            </a:r>
            <a:endParaRPr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Reconocerles como socios valiosos: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Gracias a su experiencia en pedagogía abierta y licencias abiertas, los bibliotecarios son reconocidos por educadores e investigadores como socios de confianza a la hora de encontrar, adaptar y crear recursos educativos fiables.</a:t>
            </a:r>
            <a:endParaRPr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Desarrollar sinergias con la Ciencia Abierta: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La Ciencia Abierta y la Educación Abierta suelen estar separadas y el conocimiento está en manos de profesionales diferentes. Los bibliotecarios pueden conectar estas dos áreas con un enfoque más holístico de lo Abierto, fomentando una cultura abierta dentro de la institución/comunidad académica.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Fomentar la colaboración y el intercambio de conocimientos: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bibliotecarios desempeñan un papel fundamental a la hora de facilitar la colaboración mediante la conservación de recursos abiertos, la organización de sesiones de formación y talleres sobre temas de educación abierta y el fomento de comunidades de práctica en torno a la educación abierta, lo que también amplía sus propias redes profesionales.</a:t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Reducir gastos: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Ahorrar presupuestos bibliotecarios en la compra de licencias caras y restrictivas para publicaciones comerciales, también a la hora de asesorar a profesores y estudiantes con alternativas REA a la bibliografía de clase. Este beneficio contribuye a la necesaria Transición al Acceso Abierto de los presupuestos de bibliotecas y universidades a largo plazo.</a:t>
            </a:r>
            <a:endParaRPr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7" name="Google Shape;287;g31e848ae5dc_1_0"/>
          <p:cNvSpPr txBox="1"/>
          <p:nvPr/>
        </p:nvSpPr>
        <p:spPr>
          <a:xfrm>
            <a:off x="738850" y="3535338"/>
            <a:ext cx="6511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DE" sz="18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Ventajas de la </a:t>
            </a:r>
            <a:r>
              <a:rPr b="1" lang="en-DE" sz="18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Educación</a:t>
            </a:r>
            <a:r>
              <a:rPr b="1" lang="en-DE" sz="18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 Abierta para </a:t>
            </a:r>
            <a:r>
              <a:rPr b="1" lang="en-DE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Bibliotecarios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31e848ae5dc_1_14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g31e848ae5dc_1_14"/>
          <p:cNvSpPr/>
          <p:nvPr/>
        </p:nvSpPr>
        <p:spPr>
          <a:xfrm>
            <a:off x="182325" y="3498850"/>
            <a:ext cx="7228200" cy="6362700"/>
          </a:xfrm>
          <a:prstGeom prst="rect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g31e848ae5dc_1_14"/>
          <p:cNvSpPr/>
          <p:nvPr/>
        </p:nvSpPr>
        <p:spPr>
          <a:xfrm>
            <a:off x="2412525" y="2219250"/>
            <a:ext cx="2767800" cy="2672400"/>
          </a:xfrm>
          <a:prstGeom prst="ellipse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g31e848ae5dc_1_14"/>
          <p:cNvSpPr/>
          <p:nvPr/>
        </p:nvSpPr>
        <p:spPr>
          <a:xfrm>
            <a:off x="-13602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6" name="Google Shape;296;g31e848ae5dc_1_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g31e848ae5dc_1_14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g31e848ae5dc_1_14"/>
          <p:cNvSpPr txBox="1"/>
          <p:nvPr/>
        </p:nvSpPr>
        <p:spPr>
          <a:xfrm>
            <a:off x="493200" y="19247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From UNESCO Recommendation on Open Educational Resources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9" name="Google Shape;299;g31e848ae5dc_1_14"/>
          <p:cNvSpPr txBox="1"/>
          <p:nvPr/>
        </p:nvSpPr>
        <p:spPr>
          <a:xfrm>
            <a:off x="2357725" y="459425"/>
            <a:ext cx="46293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"Open Educational Resources (OER)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are learning, teaching and research materials in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any format and medium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that reside in the public domain or are under copyright that have been released under an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open license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that permit no-cost access, re-use, re-purpose, adaptation and redistribution by others."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00" name="Google Shape;300;g31e848ae5dc_1_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Google Shape;301;g31e848ae5dc_1_14"/>
          <p:cNvSpPr txBox="1"/>
          <p:nvPr/>
        </p:nvSpPr>
        <p:spPr>
          <a:xfrm>
            <a:off x="1526075" y="4129000"/>
            <a:ext cx="5799600" cy="55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Atraer a nuevos bibliotecarios a la profesión: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 fuerte vínculo entre la educación abierta y la justicia social hace que la biblioteconomía sea una opción profesional atractiva para los profesionales emergentes y las nuevas promociones de bibliotecarios.</a:t>
            </a:r>
            <a:endParaRPr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Ampliar el reconocimiento: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promotores y facilitadores de REA están ganando reputación en todo el mundo por sus trabajos que abogan por la apertura y otros valores universales. El valioso papel de los bibliotecarios y especialistas en información como conservadores de materiales educativos adquiere aún más relevancia con la Educación Abierta.</a:t>
            </a:r>
            <a:endParaRPr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Aumentar el impacto y el alcance: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Ayudar a ampliar el alcance y el impacto de los bibliotecarios más allá de su propia institución.</a:t>
            </a:r>
            <a:endParaRPr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Contribuir a la consecución de los ODS: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Ayudar a contribuir de manera más concreta y mensurable a la consecución de los Objetivos de Desarrollo Sostenible.</a:t>
            </a:r>
            <a:endParaRPr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Alinearse con la estrategia EDI: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bibliotecarios utilizan la Educación Abierta como herramienta estratégica para avanzar en los objetivos de Equidad, Diversidad e Inclusión, garantizando que los entornos de aprendizaje sean accesibles e inclusivos para todos.</a:t>
            </a:r>
            <a:endParaRPr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Apoyar y recibir el apoyo de los colegas: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bibliotecarios cultivan el aprendizaje permanente ofreciendo diversas oportunidades educativas y fomentando el apoyo mutuo dentro de sus comunidades.</a:t>
            </a:r>
            <a:endParaRPr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2" name="Google Shape;302;g31e848ae5dc_1_14"/>
          <p:cNvSpPr txBox="1"/>
          <p:nvPr/>
        </p:nvSpPr>
        <p:spPr>
          <a:xfrm>
            <a:off x="897225" y="3667300"/>
            <a:ext cx="7017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DE" sz="18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Ventajas de la Educación Abierta para </a:t>
            </a:r>
            <a:r>
              <a:rPr b="1" lang="en-DE" sz="1800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</a:rPr>
              <a:t>los Bibliotecarios</a:t>
            </a:r>
            <a:endParaRPr>
              <a:solidFill>
                <a:srgbClr val="2A6496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" name="Google Shape;307;g113a946d3d2_1_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376" y="304456"/>
            <a:ext cx="4651050" cy="3530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8" name="Google Shape;308;g113a946d3d2_1_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02637" y="8287464"/>
            <a:ext cx="1751404" cy="985156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Google Shape;309;g113a946d3d2_1_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088779" y="7280829"/>
            <a:ext cx="3379113" cy="985158"/>
          </a:xfrm>
          <a:prstGeom prst="rect">
            <a:avLst/>
          </a:prstGeom>
          <a:noFill/>
          <a:ln>
            <a:noFill/>
          </a:ln>
        </p:spPr>
      </p:pic>
      <p:pic>
        <p:nvPicPr>
          <p:cNvPr id="310" name="Google Shape;310;g113a946d3d2_1_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98028" y="9578783"/>
            <a:ext cx="2363598" cy="827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g113a946d3d2_1_4"/>
          <p:cNvSpPr txBox="1"/>
          <p:nvPr/>
        </p:nvSpPr>
        <p:spPr>
          <a:xfrm>
            <a:off x="641800" y="5793825"/>
            <a:ext cx="6418200" cy="14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“Spanish_OE Benefits - ENOEL Toolkit” is </a:t>
            </a:r>
            <a:r>
              <a:rPr lang="en-DE" sz="1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an adaptation of “An ENOEL Toolkit” (version 4) published as of September 2024 </a:t>
            </a:r>
            <a:r>
              <a:rPr lang="en-DE" sz="10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7"/>
              </a:rPr>
              <a:t>here</a:t>
            </a:r>
            <a:r>
              <a:rPr lang="en-DE" sz="1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(the “Original Work”), licensed by</a:t>
            </a:r>
            <a:r>
              <a:rPr b="0" i="0" lang="en-DE" sz="1000" u="none" cap="none" strike="noStrike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-DE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(curated by </a:t>
            </a:r>
            <a:r>
              <a:rPr b="0" i="0" lang="en-DE" sz="1000" u="sng" cap="none" strike="noStrike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 European Network of Open Education Librarians</a:t>
            </a:r>
            <a:r>
              <a:rPr b="0" i="0" lang="en-DE" sz="1000" u="none" cap="none" strike="noStrike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) 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under a </a:t>
            </a:r>
            <a:r>
              <a:rPr b="0" i="0" lang="en-DE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This adaptation is made and published by SPARC EUROPE (the “Adapter”) under a </a:t>
            </a:r>
            <a:r>
              <a:rPr b="0" i="0" lang="en-DE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The Adapter modified the Original Work in the following respects: translated the materials from English to Spanish.”</a:t>
            </a:r>
            <a:endParaRPr b="0" i="0" sz="10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Special thanks to </a:t>
            </a:r>
            <a:r>
              <a:rPr b="0" i="0" lang="en-DE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Marta Bustillo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, Ignasi Labastida and </a:t>
            </a:r>
            <a:r>
              <a:rPr b="0" i="0" lang="en-DE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Eva Sanchez Oliva 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for the Spanish translation.</a:t>
            </a:r>
            <a:endParaRPr b="0" i="0" sz="10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2" name="Google Shape;312;g113a946d3d2_1_4"/>
          <p:cNvSpPr txBox="1"/>
          <p:nvPr/>
        </p:nvSpPr>
        <p:spPr>
          <a:xfrm>
            <a:off x="1427655" y="1086521"/>
            <a:ext cx="29346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REA</a:t>
            </a:r>
            <a:b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BÁSICOS</a:t>
            </a:r>
            <a:endParaRPr b="0" i="0" sz="6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3" name="Google Shape;313;g113a946d3d2_1_4"/>
          <p:cNvSpPr txBox="1"/>
          <p:nvPr/>
        </p:nvSpPr>
        <p:spPr>
          <a:xfrm>
            <a:off x="816825" y="3966450"/>
            <a:ext cx="6024300" cy="189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en-DE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CONJUNTO DE HERRAMIENTAS DE ENOEL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gf8a48c4d7a_0_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304481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gf8a48c4d7a_0_21"/>
          <p:cNvSpPr txBox="1"/>
          <p:nvPr/>
        </p:nvSpPr>
        <p:spPr>
          <a:xfrm>
            <a:off x="591700" y="404750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REA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BÁSICOS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gf8a48c4d7a_0_21"/>
          <p:cNvSpPr txBox="1"/>
          <p:nvPr/>
        </p:nvSpPr>
        <p:spPr>
          <a:xfrm>
            <a:off x="2357507" y="304481"/>
            <a:ext cx="3520800" cy="123107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n-DE" sz="1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¡Bienvenidos a este recopilatorio de herramientas sobre los Beneficios de la Educación Abierta! </a:t>
            </a:r>
            <a:endParaRPr b="0" i="0" sz="1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gf8a48c4d7a_0_21"/>
          <p:cNvSpPr txBox="1"/>
          <p:nvPr/>
        </p:nvSpPr>
        <p:spPr>
          <a:xfrm>
            <a:off x="182025" y="1914025"/>
            <a:ext cx="7086600" cy="80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Se trata de un conjunto de herramientas (diapositivas, folletos y tarjetas) preparadas por la </a:t>
            </a:r>
            <a:r>
              <a:rPr lang="en-DE" sz="1300">
                <a:solidFill>
                  <a:srgbClr val="004993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Red Europea de Bibliotecarios de Educación Abierta</a:t>
            </a:r>
            <a:r>
              <a:rPr lang="en-DE" sz="1300">
                <a:solidFill>
                  <a:schemeClr val="dk1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(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DE" sz="1300" u="sng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 European Network of Open Education Librarians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ENOEL). Esta recopilación tiene como objetivo ayudar a incrementar el conocimiento de la importancia de la Educación Abierta, y muestra sus beneficios para los estudiantes, el profesorado, las instituciones, la sociedad, y los bibliotecarios.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Esta colección contiene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plantillas para folletos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Puedes utilizar las plantillas directamente como están o bien adaptarlas a tus necesidades específicas. 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Si utilizas la plantilla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simplemente descarga la presentación entera o bien utiliza la diapositiva individual que quieras utilizar e imprímela. 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Si quieres modificar la plantilla para tus necesidades, debes::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300"/>
              <a:buFont typeface="Open Sans"/>
              <a:buChar char="-"/>
            </a:pP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Descargar la herramienta que quieras utilizar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300"/>
              <a:buFont typeface="Open Sans"/>
              <a:buChar char="-"/>
            </a:pP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Adaptarla a tus necesidades (añadir el logo de tu organización e introducir cualquier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otro cambio que pienses que encaje.)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300"/>
              <a:buFont typeface="Open Sans"/>
              <a:buChar char="-"/>
            </a:pP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Asegurarte de que la versión modificada tenga un aviso indicando: “Este material es una obra derivada de [nombre del fichero (por ejemplo, Spanish_2. OE benefits ENOEL leaflets)], [enlace a la fuente original: </a:t>
            </a:r>
            <a:r>
              <a:rPr lang="en-DE" sz="13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7"/>
              </a:rPr>
              <a:t>https://doi.org/10.5281/zenodo.5568482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], por </a:t>
            </a:r>
            <a:r>
              <a:rPr lang="en-DE" sz="1300" u="sng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lang="en-DE" sz="1300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(ENOEL), </a:t>
            </a:r>
            <a:r>
              <a:rPr lang="en-DE" sz="13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9"/>
              </a:rPr>
              <a:t>CC BY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.”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Debajo, encontrarás una breve descripción sobre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cómo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está organizada la colección y usos sugeridos para determinadas diapositivas. Sólo son sugerencias; te animamos a seleccionar, tomar y crear herramientas adaptadas a tus necesidades.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La diapositiva 3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te ofrece un ejemplo de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cómo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adaptar la plantilla, incluyendo la ubicación del logotipo de tu organización y la nota de reconocimiento.</a:t>
            </a:r>
            <a:b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Las diapositivas 4-15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muestran los beneficios de la Educación Abierta para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cinco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perfiles de usuarios: estudiantes (con un fondo amarillo), profesor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ado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(con un fondo verde), instituciones (con un fondo turquesa)</a:t>
            </a:r>
            <a:r>
              <a:rPr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 público en general (fondo blanco) y para los bibliotecarios (fondo azul claro). Se pueden usar para dirigirse a distintos perfiles.</a:t>
            </a:r>
            <a:endParaRPr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0"/>
                  </a:ext>
                </a:extLst>
              </a:rPr>
              <a:t>Las diapositivas iniciales para cada uno de los grupos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1"/>
                  </a:ext>
                </a:extLst>
              </a:rPr>
              <a:t>(diapositivas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2"/>
                  </a:ext>
                </a:extLst>
              </a:rPr>
              <a:t>4, 7, 10, 12 y 14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3"/>
                  </a:ext>
                </a:extLst>
              </a:rPr>
              <a:t>) muestran los principales beneficios para cada grupo según ENOEL.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4"/>
                  </a:ext>
                </a:extLst>
              </a:rPr>
              <a:t>El resto de diapositivas para cada grupo enumera otros beneficios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5"/>
                  </a:ext>
                </a:extLst>
              </a:rPr>
              <a:t>(diapositivas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6"/>
                  </a:ext>
                </a:extLst>
              </a:rPr>
              <a:t>5-6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7"/>
                  </a:ext>
                </a:extLst>
              </a:rPr>
              <a:t> para estudiantes,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8"/>
                  </a:ext>
                </a:extLst>
              </a:rPr>
              <a:t>8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9"/>
                  </a:ext>
                </a:extLst>
              </a:rPr>
              <a:t>-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10"/>
                  </a:ext>
                </a:extLst>
              </a:rPr>
              <a:t>9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11"/>
                  </a:ext>
                </a:extLst>
              </a:rPr>
              <a:t> para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12"/>
                  </a:ext>
                </a:extLst>
              </a:rPr>
              <a:t>el profesorado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13"/>
                  </a:ext>
                </a:extLst>
              </a:rPr>
              <a:t>, 1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14"/>
                  </a:ext>
                </a:extLst>
              </a:rPr>
              <a:t>1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15"/>
                  </a:ext>
                </a:extLst>
              </a:rPr>
              <a:t> para las instituciones,  1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16"/>
                  </a:ext>
                </a:extLst>
              </a:rPr>
              <a:t>3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17"/>
                  </a:ext>
                </a:extLst>
              </a:rPr>
              <a:t> para todos, y 1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18"/>
                  </a:ext>
                </a:extLst>
              </a:rPr>
              <a:t>5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19"/>
                  </a:ext>
                </a:extLst>
              </a:rPr>
              <a:t> para los bibliotecarios).</a:t>
            </a:r>
            <a:endParaRPr b="0" i="0" sz="13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f7f8b365c8_2_0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gf7f8b365c8_2_0"/>
          <p:cNvSpPr/>
          <p:nvPr/>
        </p:nvSpPr>
        <p:spPr>
          <a:xfrm>
            <a:off x="182250" y="3899650"/>
            <a:ext cx="5904300" cy="5959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gf7f8b365c8_2_0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gf7f8b365c8_2_0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gf7f8b365c8_2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gf7f8b365c8_2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gf7f8b365c8_2_0"/>
          <p:cNvSpPr txBox="1"/>
          <p:nvPr/>
        </p:nvSpPr>
        <p:spPr>
          <a:xfrm>
            <a:off x="5773325" y="9997650"/>
            <a:ext cx="1518000" cy="400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Aquí tu logo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gf7f8b365c8_2_0"/>
          <p:cNvSpPr txBox="1"/>
          <p:nvPr/>
        </p:nvSpPr>
        <p:spPr>
          <a:xfrm>
            <a:off x="493200" y="2945475"/>
            <a:ext cx="19938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DE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Este material es una obra derivada de, “2. OE benefits ENOEL leaflets”, </a:t>
            </a:r>
            <a:r>
              <a:rPr lang="en-DE" sz="800" u="sng">
                <a:solidFill>
                  <a:schemeClr val="hlink"/>
                </a:solidFill>
                <a:hlinkClick r:id="rId5"/>
              </a:rPr>
              <a:t>https://zenodo.org/doi/10.5281/zenodo.5568482</a:t>
            </a:r>
            <a:r>
              <a:rPr b="0" i="0" lang="en-DE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], por </a:t>
            </a:r>
            <a:r>
              <a:rPr b="0" i="0" lang="en-DE" sz="8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SPARC Europe</a:t>
            </a:r>
            <a:r>
              <a:rPr b="0" i="0" lang="en-DE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(ENOEL), </a:t>
            </a:r>
            <a:r>
              <a:rPr b="0" i="0" lang="en-DE" sz="8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7"/>
              </a:rPr>
              <a:t>CC BY</a:t>
            </a:r>
            <a:r>
              <a:rPr b="0" i="0" lang="en-DE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.”</a:t>
            </a:r>
            <a:endParaRPr b="0" i="0" sz="800" u="none" cap="none" strike="noStrike">
              <a:solidFill>
                <a:srgbClr val="34C3E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gf7f8b365c8_2_0"/>
          <p:cNvSpPr txBox="1"/>
          <p:nvPr/>
        </p:nvSpPr>
        <p:spPr>
          <a:xfrm>
            <a:off x="493200" y="2171546"/>
            <a:ext cx="7151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 las Recomendaciones sobre las Fuentes de Educación Abierta de la UNESCO</a:t>
            </a: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8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gf7f8b365c8_2_0"/>
          <p:cNvSpPr txBox="1"/>
          <p:nvPr/>
        </p:nvSpPr>
        <p:spPr>
          <a:xfrm>
            <a:off x="2357725" y="459425"/>
            <a:ext cx="4933600" cy="169274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"Los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Recursos de Educación Abierta (REA)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son materiales de aprendizaje, enseñanza e investigación en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cualquier formato y medio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que reside en el dominio público, o que están bajo los derechos de autor que han sido lanzados bajo una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licencia abierta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que permiten un acceso sin coste, reutilización, definición nuevos objetivos, adaptación y redistribución por terceros"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3" name="Google Shape;113;gf7f8b365c8_2_0"/>
          <p:cNvSpPr txBox="1"/>
          <p:nvPr/>
        </p:nvSpPr>
        <p:spPr>
          <a:xfrm>
            <a:off x="650575" y="4086600"/>
            <a:ext cx="5142600" cy="569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i="0" lang="en-DE" sz="18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estudiantes</a:t>
            </a:r>
            <a:endParaRPr b="1" i="0" sz="18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Garantizar el acceso permanente: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los estudiantes tendrán acceso a los recursos incluso después de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haber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finalizado su curso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Apoyar la inclusión: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los recursos REA pueden ser adaptados para reflejar los perfiles de los estudiantes y sus posibles circunstancias, abordando así sus necesidades de inclusión a diferentes niveles.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Fomentar la diversificación del aprendizaje: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REA son accesibles desde cualquier lugar y en cualquier momento, de forma reiterada (¡y no hay que subestimar el valor de la repetición!), y desde distintos dispositivos y formatos. Los REA también apoyan entornos de aprendizaje no formales y menos formales.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Promover el aprendizaje permanente: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REA están disponibles para todas las personas de todas las edades, en cualquier momento que alguien quiera aprender algo o revisar algo para refrescar la memoria.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Ahorr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ar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gasto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elevados precios pueden llevar a los estudiantes a usar versiones anteriores de ciertas publicaciones; con REA esto no es un problema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gf7f8b365c8_2_0"/>
          <p:cNvSpPr txBox="1"/>
          <p:nvPr/>
        </p:nvSpPr>
        <p:spPr>
          <a:xfrm>
            <a:off x="4996025" y="2610488"/>
            <a:ext cx="2295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EJEMPLO PARA ADAPTAR A TUS NECESIDADES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gf7f8b365c8_2_0"/>
          <p:cNvSpPr txBox="1"/>
          <p:nvPr/>
        </p:nvSpPr>
        <p:spPr>
          <a:xfrm>
            <a:off x="2609250" y="3431620"/>
            <a:ext cx="3417300" cy="61552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Añade la nota de </a:t>
            </a:r>
            <a:br>
              <a:rPr b="1" i="0" lang="en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reconocimiento</a:t>
            </a:r>
            <a:endParaRPr b="1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gf7f8b365c8_2_0"/>
          <p:cNvSpPr/>
          <p:nvPr/>
        </p:nvSpPr>
        <p:spPr>
          <a:xfrm>
            <a:off x="2692650" y="3046013"/>
            <a:ext cx="743700" cy="4002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gf7f8b365c8_2_0"/>
          <p:cNvSpPr/>
          <p:nvPr/>
        </p:nvSpPr>
        <p:spPr>
          <a:xfrm>
            <a:off x="6458675" y="8743625"/>
            <a:ext cx="446100" cy="8313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gf7f8b365c8_2_0"/>
          <p:cNvSpPr txBox="1"/>
          <p:nvPr/>
        </p:nvSpPr>
        <p:spPr>
          <a:xfrm>
            <a:off x="3993150" y="9776694"/>
            <a:ext cx="3417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Añade el logo de tu organización</a:t>
            </a:r>
            <a:endParaRPr b="1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gf7f8b365c8_2_0"/>
          <p:cNvSpPr txBox="1"/>
          <p:nvPr/>
        </p:nvSpPr>
        <p:spPr>
          <a:xfrm>
            <a:off x="650575" y="640969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REA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BÁSICOS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f81126334d_0_23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gf81126334d_0_23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6" name="Google Shape;126;gf81126334d_0_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gf81126334d_0_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gf81126334d_0_23"/>
          <p:cNvSpPr txBox="1"/>
          <p:nvPr/>
        </p:nvSpPr>
        <p:spPr>
          <a:xfrm>
            <a:off x="2357725" y="459425"/>
            <a:ext cx="4899418" cy="169274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"Los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Recursos de Educación Abierta (REA)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son materiales de aprendizaje, enseñanza e investigación en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cualquier formato y medio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que reside en el dominio público, o que están bajo los derechos de autor que han sido lanzados bajo una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licencia abierta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que permiten un acceso sin coste, reutilización, definición nuevos objetivos, adaptación y redistribución por terceros"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9" name="Google Shape;129;gf81126334d_0_23"/>
          <p:cNvSpPr txBox="1"/>
          <p:nvPr/>
        </p:nvSpPr>
        <p:spPr>
          <a:xfrm>
            <a:off x="493200" y="2171546"/>
            <a:ext cx="7151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 las Recomendaciones sobre las Fuentes de Educación Abierta de la UNESCO</a:t>
            </a: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gf81126334d_0_23"/>
          <p:cNvSpPr txBox="1"/>
          <p:nvPr/>
        </p:nvSpPr>
        <p:spPr>
          <a:xfrm>
            <a:off x="650575" y="640969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REA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BÁSICOS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gf81126334d_0_23"/>
          <p:cNvSpPr/>
          <p:nvPr/>
        </p:nvSpPr>
        <p:spPr>
          <a:xfrm>
            <a:off x="182250" y="3899650"/>
            <a:ext cx="5904300" cy="5959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gf81126334d_0_23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gf81126334d_0_23"/>
          <p:cNvSpPr txBox="1"/>
          <p:nvPr/>
        </p:nvSpPr>
        <p:spPr>
          <a:xfrm>
            <a:off x="650575" y="4086600"/>
            <a:ext cx="5142600" cy="569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i="0" lang="en-DE" sz="18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estudiantes</a:t>
            </a:r>
            <a:endParaRPr b="1" i="0" sz="18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Garantizar el acceso permanente: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los estudiantes tendrán acceso a los recursos incluso después de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haber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finalizado su curso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Apoyar la inclusión: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los recursos REA pueden ser adaptados para reflejar los perfiles de los estudiantes y sus posibles circunstancias, abordando así sus necesidades de inclusión a diferentes niveles.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Fomentar la diversificación del aprendizaje: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REA son accesibles desde cualquier lugar y en cualquier momento, de forma reiterada (¡y no hay que subestimar el valor de la repetición!), y desde distintos dispositivos y formatos. Los REA también apoyan entornos de aprendizaje no formales y menos formales.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Promover el aprendizaje permanente: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REA están disponibles para todas las personas de todas las edades, en cualquier momento que alguien quiera aprender algo o revisar algo para refrescar la memoria.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Ahorr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ar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gasto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elevados precios pueden llevar a los estudiantes a usar versiones anteriores de ciertas publicaciones; con REA esto no es un problema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f81126334d_0_6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gf81126334d_0_6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gf81126334d_0_6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gf81126334d_0_6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2" name="Google Shape;142;gf81126334d_0_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gf81126334d_0_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gf81126334d_0_6"/>
          <p:cNvSpPr txBox="1"/>
          <p:nvPr/>
        </p:nvSpPr>
        <p:spPr>
          <a:xfrm>
            <a:off x="2357725" y="459425"/>
            <a:ext cx="4899418" cy="169274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"Los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Recursos de Educación Abierta (REA)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son materiales de aprendizaje, enseñanza e investigación en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cualquier formato y medio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que reside en el dominio público, o que están bajo los derechos de autor que han sido lanzados bajo una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licencia abierta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que permiten un acceso sin coste, reutilización, definición nuevos objetivos, adaptación y redistribución por terceros"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5" name="Google Shape;145;gf81126334d_0_6"/>
          <p:cNvSpPr txBox="1"/>
          <p:nvPr/>
        </p:nvSpPr>
        <p:spPr>
          <a:xfrm>
            <a:off x="569400" y="4099202"/>
            <a:ext cx="5142600" cy="53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i="0" lang="en-DE" sz="18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estudiantes</a:t>
            </a:r>
            <a:br>
              <a:rPr b="1" i="0" lang="en-DE" sz="18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1" i="0" sz="18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Aumentar las oportunidades de aprendizaje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los estudiantes que utilizan REA obtienen los mismos resultados académicos, o mejores, que los que utilizan materiales tradicionales.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Garantizar la disponibilidad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REA pueden estar disponibles desde el inicio de los cursos, lo que significa que los estudiantes podrán trabajar con ellos desde el principio.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Mejorar la calidad: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REA permiten mejorar la calidad y la actualización continua, junto con una rápida difusión, asegurando que la información contenida en ellos esté actualizada.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Recompensar las prácticas en abierto: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Los estudiantes pueden ser reconocidos como parte del equipo de autores y reconocidos por su trabajo y sus capacidades.</a:t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6" name="Google Shape;146;gf81126334d_0_6"/>
          <p:cNvSpPr txBox="1"/>
          <p:nvPr/>
        </p:nvSpPr>
        <p:spPr>
          <a:xfrm>
            <a:off x="493200" y="2171546"/>
            <a:ext cx="7151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 las Recomendaciones sobre las Fuentes de Educación Abierta de la UNESCO</a:t>
            </a: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gf81126334d_0_6"/>
          <p:cNvSpPr txBox="1"/>
          <p:nvPr/>
        </p:nvSpPr>
        <p:spPr>
          <a:xfrm>
            <a:off x="650575" y="640969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REA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BÁSICOS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336b481c27_0_0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g3336b481c27_0_0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g3336b481c27_0_0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g3336b481c27_0_0"/>
          <p:cNvSpPr/>
          <p:nvPr/>
        </p:nvSpPr>
        <p:spPr>
          <a:xfrm>
            <a:off x="2396100" y="2649375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6" name="Google Shape;156;g3336b481c27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g3336b481c27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g3336b481c27_0_0"/>
          <p:cNvSpPr txBox="1"/>
          <p:nvPr/>
        </p:nvSpPr>
        <p:spPr>
          <a:xfrm>
            <a:off x="2357725" y="459425"/>
            <a:ext cx="48993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"Los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Recursos de Educación Abierta (REA)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son materiales de aprendizaje, enseñanza e investigación en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cualquier formato y medio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que reside en el dominio público, o que están bajo los derechos de autor que han sido lanzados bajo una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licencia abierta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que permiten un acceso sin coste, reutilización, definición nuevos objetivos, adaptación y redistribución por terceros"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9" name="Google Shape;159;g3336b481c27_0_0"/>
          <p:cNvSpPr txBox="1"/>
          <p:nvPr/>
        </p:nvSpPr>
        <p:spPr>
          <a:xfrm>
            <a:off x="493200" y="2171546"/>
            <a:ext cx="7151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 las Recomendaciones sobre las Fuentes de Educación Abierta de la UNESCO</a:t>
            </a: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g3336b481c27_0_0"/>
          <p:cNvSpPr txBox="1"/>
          <p:nvPr/>
        </p:nvSpPr>
        <p:spPr>
          <a:xfrm>
            <a:off x="650575" y="640969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REA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BÁSICOS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g3336b481c27_0_0"/>
          <p:cNvSpPr txBox="1"/>
          <p:nvPr/>
        </p:nvSpPr>
        <p:spPr>
          <a:xfrm>
            <a:off x="493200" y="4118800"/>
            <a:ext cx="5399700" cy="51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i="0" lang="en-DE" sz="18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estudiantes</a:t>
            </a:r>
            <a:endParaRPr b="1" i="0" sz="18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Ofrecer (más que solamente) sin gasto:</a:t>
            </a:r>
            <a:b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REA = gratis + permisos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Garantizar una mejor educación 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= garantizar un futuro mejor (ODS 4: “Garantizar una educación de calidad inclusiva y equitativa y promover oportunidades de aprendizaje permanente para todos”).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Mejorar la comprensión: 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estudiantes pueden revisar conceptos/ideas usando una gama diferente de recursos (es decir, repetir el mismo concepto usando una explicación diferente).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Co-crear: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REA dan a los estudiantes la oportunidad de ser socios co-creadores, beneficiándose mutuamente.</a:t>
            </a:r>
            <a:endParaRPr b="1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f81126334d_0_42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A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gf81126334d_0_42"/>
          <p:cNvSpPr/>
          <p:nvPr/>
        </p:nvSpPr>
        <p:spPr>
          <a:xfrm>
            <a:off x="182325" y="3899650"/>
            <a:ext cx="72282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gf81126334d_0_42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gf81126334d_0_42"/>
          <p:cNvSpPr/>
          <p:nvPr/>
        </p:nvSpPr>
        <p:spPr>
          <a:xfrm>
            <a:off x="-12078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0" name="Google Shape;170;gf81126334d_0_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gf81126334d_0_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gf81126334d_0_42"/>
          <p:cNvSpPr txBox="1"/>
          <p:nvPr/>
        </p:nvSpPr>
        <p:spPr>
          <a:xfrm>
            <a:off x="1670625" y="4586200"/>
            <a:ext cx="5586300" cy="51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Permitir la modificación: 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 profesorado puede adaptar los REA (parcialmente o totalmente), creando la mejor mezcla de materiales del curso para cada experiencia de aprendizaje, mejorando continuamente su calidad.</a:t>
            </a:r>
            <a:endParaRPr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Garantizar pedagogías abiertas: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con los REA, los estudiantes están profundamente comprometidos con su proceso educacional, así como también en la creación de materiales docentes, creándolos, en esencia, ellos mismos con la ayuda y supervisión de un profesor.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Aumentar </a:t>
            </a: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su </a:t>
            </a: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reputación: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los REA de calidad aumentan la reputación del docente a nivel local y global, ofreciendo al mismo tiempo nuevas oportunidades para colaborar con colegas de todo el mundo.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Reduc</a:t>
            </a: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ir</a:t>
            </a: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la carga de trabajo: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El profesorado no tiene que reinventar la rueda cada vez sino que puede utilizar lo que ya existe.</a:t>
            </a:r>
            <a:b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Inspirar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los REA son u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 modo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de obtener nuevas ideas.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3" name="Google Shape;173;gf81126334d_0_42"/>
          <p:cNvSpPr txBox="1"/>
          <p:nvPr/>
        </p:nvSpPr>
        <p:spPr>
          <a:xfrm>
            <a:off x="1670625" y="3961412"/>
            <a:ext cx="54048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lang="en-DE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el profesorado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4" name="Google Shape;174;gf81126334d_0_42"/>
          <p:cNvSpPr txBox="1"/>
          <p:nvPr/>
        </p:nvSpPr>
        <p:spPr>
          <a:xfrm>
            <a:off x="2357725" y="459425"/>
            <a:ext cx="4899418" cy="169274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"Los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Recursos de Educación Abierta (REA)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son materiales de aprendizaje, enseñanza e investigación en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cualquier formato y medio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que reside en el dominio público, o que están bajo los derechos de autor que han sido lanzados bajo una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licencia abierta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que permiten un acceso sin coste, reutilización, definición nuevos objetivos, adaptación y redistribución por terceros"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5" name="Google Shape;175;gf81126334d_0_42"/>
          <p:cNvSpPr txBox="1"/>
          <p:nvPr/>
        </p:nvSpPr>
        <p:spPr>
          <a:xfrm>
            <a:off x="493200" y="2171546"/>
            <a:ext cx="7151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 las Recomendaciones sobre las Fuentes de Educación Abierta de la UNESCO</a:t>
            </a: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gf81126334d_0_42"/>
          <p:cNvSpPr txBox="1"/>
          <p:nvPr/>
        </p:nvSpPr>
        <p:spPr>
          <a:xfrm>
            <a:off x="650575" y="640969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REA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BÁSICOS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f7f8b365c8_1_23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A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gf7f8b365c8_1_23"/>
          <p:cNvSpPr/>
          <p:nvPr/>
        </p:nvSpPr>
        <p:spPr>
          <a:xfrm>
            <a:off x="182325" y="3899650"/>
            <a:ext cx="72282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gf7f8b365c8_1_23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gf7f8b365c8_1_23"/>
          <p:cNvSpPr/>
          <p:nvPr/>
        </p:nvSpPr>
        <p:spPr>
          <a:xfrm>
            <a:off x="-12078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5" name="Google Shape;185;gf7f8b365c8_1_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gf7f8b365c8_1_23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7" name="Google Shape;187;gf7f8b365c8_1_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gf7f8b365c8_1_23"/>
          <p:cNvSpPr txBox="1"/>
          <p:nvPr/>
        </p:nvSpPr>
        <p:spPr>
          <a:xfrm>
            <a:off x="1739200" y="4826550"/>
            <a:ext cx="5404800" cy="486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Fomentar enfoques activos: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los profesores pueden diseñar diversas estrategias prácticas para apoyar las experiencias de aprendizaje práctico basadas en la remezcla/adaptación de REA.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Fomentar la colaboración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 comentario entre pares, la colaboración de los estudiantes y la participación de expertos se incrementan y enriquecen a los profesores, gracias al proceso propiciado por las licencias abiertas.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Apoyar la innovación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los REA ofrecen oportunidades para mejorar la calidad de los materiales de enseñanza y aprendizaje, permitiendo que otros se basen en ellos y brinden comentarios constructivos.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Asegurar</a:t>
            </a: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su</a:t>
            </a: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legado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el proceso de reutilización iniciado por los REA 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continúa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incluso después de 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que el docente se retire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89" name="Google Shape;189;gf7f8b365c8_1_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gf7f8b365c8_1_23"/>
          <p:cNvSpPr txBox="1"/>
          <p:nvPr/>
        </p:nvSpPr>
        <p:spPr>
          <a:xfrm>
            <a:off x="2357725" y="459425"/>
            <a:ext cx="4899418" cy="169274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"Los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Recursos de Educación Abierta (REA)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son materiales de aprendizaje, enseñanza e investigación en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cualquier formato y medio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que reside en el dominio público, o que están bajo los derechos de autor que han sido lanzados bajo una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licencia abierta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que permiten un acceso sin coste, reutilización, definición nuevos objetivos, adaptación y redistribución por terceros"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1" name="Google Shape;191;gf7f8b365c8_1_23"/>
          <p:cNvSpPr txBox="1"/>
          <p:nvPr/>
        </p:nvSpPr>
        <p:spPr>
          <a:xfrm>
            <a:off x="493200" y="2171546"/>
            <a:ext cx="7151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 las Recomendaciones sobre las Fuentes de Educación Abierta de la UNESCO</a:t>
            </a: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gf7f8b365c8_1_23"/>
          <p:cNvSpPr txBox="1"/>
          <p:nvPr/>
        </p:nvSpPr>
        <p:spPr>
          <a:xfrm>
            <a:off x="650575" y="640969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REA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BÁSICOS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" name="Google Shape;193;gf7f8b365c8_1_23"/>
          <p:cNvSpPr txBox="1"/>
          <p:nvPr/>
        </p:nvSpPr>
        <p:spPr>
          <a:xfrm>
            <a:off x="1670625" y="3961412"/>
            <a:ext cx="54048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lang="en-DE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el profesorado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f81126334d_0_64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A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gf81126334d_0_64"/>
          <p:cNvSpPr/>
          <p:nvPr/>
        </p:nvSpPr>
        <p:spPr>
          <a:xfrm>
            <a:off x="182325" y="3899650"/>
            <a:ext cx="72282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gf81126334d_0_64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1" name="Google Shape;201;gf81126334d_0_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gf81126334d_0_64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3" name="Google Shape;203;gf81126334d_0_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gf81126334d_0_6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gf81126334d_0_64"/>
          <p:cNvSpPr/>
          <p:nvPr/>
        </p:nvSpPr>
        <p:spPr>
          <a:xfrm>
            <a:off x="-12078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gf81126334d_0_64"/>
          <p:cNvSpPr txBox="1"/>
          <p:nvPr/>
        </p:nvSpPr>
        <p:spPr>
          <a:xfrm>
            <a:off x="1806225" y="5014525"/>
            <a:ext cx="5092800" cy="45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Ampliar las opciones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los libros de texto REA amplían los recursos de los docentes y pueden garantizar el mismo alto nivel de calidad que los libros de texto tradicionales. 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Mejor</a:t>
            </a: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ar</a:t>
            </a: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la libertad académica: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las licencias abiertas en los REA permiten al profesorado modificar y actualizar regularmente los recursos de aprendizaje para sus cursos.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</a:t>
            </a: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ostrar </a:t>
            </a: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la innovación y la creatividad: 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 creatividad del profesorado puede impresionar a los posibles estudiantes y patrocinadores. Esto ayudará a incrementar la matriculación de estudiantes en ciertos cursos y aumentará la importancia del profesorado a nivel personal.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1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400"/>
              </a:spcBef>
              <a:spcAft>
                <a:spcPts val="140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7" name="Google Shape;207;gf81126334d_0_64"/>
          <p:cNvSpPr txBox="1"/>
          <p:nvPr/>
        </p:nvSpPr>
        <p:spPr>
          <a:xfrm>
            <a:off x="2357725" y="459425"/>
            <a:ext cx="4899418" cy="169274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"Los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Recursos de Educación Abierta (REA)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son materiales de aprendizaje, enseñanza e investigación en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cualquier formato y medio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que reside en el dominio público, o que están bajo los derechos de autor que han sido lanzados bajo una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licencia abierta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que permiten un acceso sin coste, reutilización, definición nuevos objetivos, adaptación y redistribución por terceros"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8" name="Google Shape;208;gf81126334d_0_64"/>
          <p:cNvSpPr txBox="1"/>
          <p:nvPr/>
        </p:nvSpPr>
        <p:spPr>
          <a:xfrm>
            <a:off x="493200" y="2171546"/>
            <a:ext cx="7151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 las Recomendaciones sobre las Fuentes de Educación Abierta de la UNESCO</a:t>
            </a: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gf81126334d_0_64"/>
          <p:cNvSpPr txBox="1"/>
          <p:nvPr/>
        </p:nvSpPr>
        <p:spPr>
          <a:xfrm>
            <a:off x="650575" y="640969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REA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BÁSICOS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Google Shape;210;gf81126334d_0_64"/>
          <p:cNvSpPr txBox="1"/>
          <p:nvPr/>
        </p:nvSpPr>
        <p:spPr>
          <a:xfrm>
            <a:off x="1670625" y="3961412"/>
            <a:ext cx="54048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lang="en-DE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el profesorado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2021-07-01T10:24:04Z</dcterms:created>
  <dc:creator>Agata Morka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0x0101008059CB015951FC4193F48246DBF3C23F</vt:lpwstr>
  </property>
</Properties>
</file>